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7ae0aa7111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7ae0aa7111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7ae0aa7111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7ae0aa7111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7ae0aa7111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7ae0aa7111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d72f03e9fb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d72f03e9fb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7ae0aa7111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7ae0aa7111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7ae0aa7111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7ae0aa7111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7ae0aa7111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7ae0aa7111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7ae0aa7111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7ae0aa7111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ae0aa7111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ae0aa7111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7ae0aa7111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7ae0aa7111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7ae0aa7111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7ae0aa7111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7ae0aa7111_1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7ae0aa7111_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7ae0aa7111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7ae0aa7111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7ae0aa7111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7ae0aa7111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7ae0aa7111_1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7ae0aa7111_1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7ae0aa7111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7ae0aa7111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7ae0aa7111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7ae0aa7111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d72f03e9fb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d72f03e9fb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7ae0aa711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7ae0aa711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7ae0aa7111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7ae0aa7111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7ae0aa7111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7ae0aa7111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7ae0aa7111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7ae0aa7111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1.png"/><Relationship Id="rId4" Type="http://schemas.openxmlformats.org/officeDocument/2006/relationships/image" Target="../media/image29.png"/><Relationship Id="rId5" Type="http://schemas.openxmlformats.org/officeDocument/2006/relationships/image" Target="../media/image32.png"/><Relationship Id="rId6" Type="http://schemas.openxmlformats.org/officeDocument/2006/relationships/image" Target="../media/image26.png"/><Relationship Id="rId7" Type="http://schemas.openxmlformats.org/officeDocument/2006/relationships/image" Target="../media/image3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8.png"/><Relationship Id="rId4" Type="http://schemas.openxmlformats.org/officeDocument/2006/relationships/image" Target="../media/image35.png"/><Relationship Id="rId5" Type="http://schemas.openxmlformats.org/officeDocument/2006/relationships/image" Target="../media/image28.png"/><Relationship Id="rId6" Type="http://schemas.openxmlformats.org/officeDocument/2006/relationships/image" Target="../media/image3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6.png"/><Relationship Id="rId4" Type="http://schemas.openxmlformats.org/officeDocument/2006/relationships/image" Target="../media/image41.png"/><Relationship Id="rId5" Type="http://schemas.openxmlformats.org/officeDocument/2006/relationships/image" Target="../media/image33.png"/><Relationship Id="rId6" Type="http://schemas.openxmlformats.org/officeDocument/2006/relationships/image" Target="../media/image34.png"/><Relationship Id="rId7" Type="http://schemas.openxmlformats.org/officeDocument/2006/relationships/image" Target="../media/image46.png"/><Relationship Id="rId8" Type="http://schemas.openxmlformats.org/officeDocument/2006/relationships/image" Target="../media/image5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9.png"/><Relationship Id="rId4" Type="http://schemas.openxmlformats.org/officeDocument/2006/relationships/image" Target="../media/image4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2.png"/><Relationship Id="rId4" Type="http://schemas.openxmlformats.org/officeDocument/2006/relationships/image" Target="../media/image44.png"/><Relationship Id="rId5" Type="http://schemas.openxmlformats.org/officeDocument/2006/relationships/image" Target="../media/image45.png"/><Relationship Id="rId6" Type="http://schemas.openxmlformats.org/officeDocument/2006/relationships/image" Target="../media/image4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7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Relationship Id="rId5" Type="http://schemas.openxmlformats.org/officeDocument/2006/relationships/image" Target="../media/image54.png"/><Relationship Id="rId6" Type="http://schemas.openxmlformats.org/officeDocument/2006/relationships/image" Target="../media/image43.png"/><Relationship Id="rId7" Type="http://schemas.openxmlformats.org/officeDocument/2006/relationships/image" Target="../media/image53.png"/><Relationship Id="rId8" Type="http://schemas.openxmlformats.org/officeDocument/2006/relationships/image" Target="../media/image4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2.png"/><Relationship Id="rId4" Type="http://schemas.openxmlformats.org/officeDocument/2006/relationships/image" Target="../media/image62.png"/><Relationship Id="rId5" Type="http://schemas.openxmlformats.org/officeDocument/2006/relationships/image" Target="../media/image64.png"/><Relationship Id="rId6" Type="http://schemas.openxmlformats.org/officeDocument/2006/relationships/image" Target="../media/image60.png"/><Relationship Id="rId7" Type="http://schemas.openxmlformats.org/officeDocument/2006/relationships/image" Target="../media/image5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1.png"/><Relationship Id="rId4" Type="http://schemas.openxmlformats.org/officeDocument/2006/relationships/image" Target="../media/image61.png"/><Relationship Id="rId5" Type="http://schemas.openxmlformats.org/officeDocument/2006/relationships/image" Target="../media/image57.png"/><Relationship Id="rId6" Type="http://schemas.openxmlformats.org/officeDocument/2006/relationships/image" Target="../media/image6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3.png"/><Relationship Id="rId4" Type="http://schemas.openxmlformats.org/officeDocument/2006/relationships/image" Target="../media/image59.png"/><Relationship Id="rId5" Type="http://schemas.openxmlformats.org/officeDocument/2006/relationships/image" Target="../media/image66.png"/><Relationship Id="rId6" Type="http://schemas.openxmlformats.org/officeDocument/2006/relationships/image" Target="../media/image73.png"/><Relationship Id="rId7" Type="http://schemas.openxmlformats.org/officeDocument/2006/relationships/image" Target="../media/image7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67.png"/><Relationship Id="rId4" Type="http://schemas.openxmlformats.org/officeDocument/2006/relationships/image" Target="../media/image71.png"/><Relationship Id="rId5" Type="http://schemas.openxmlformats.org/officeDocument/2006/relationships/image" Target="../media/image74.png"/><Relationship Id="rId6" Type="http://schemas.openxmlformats.org/officeDocument/2006/relationships/image" Target="../media/image7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69.png"/><Relationship Id="rId4" Type="http://schemas.openxmlformats.org/officeDocument/2006/relationships/image" Target="../media/image70.png"/><Relationship Id="rId5" Type="http://schemas.openxmlformats.org/officeDocument/2006/relationships/image" Target="../media/image6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7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7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Relationship Id="rId4" Type="http://schemas.openxmlformats.org/officeDocument/2006/relationships/image" Target="../media/image4.png"/><Relationship Id="rId5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5" Type="http://schemas.openxmlformats.org/officeDocument/2006/relationships/image" Target="../media/image7.png"/><Relationship Id="rId6" Type="http://schemas.openxmlformats.org/officeDocument/2006/relationships/image" Target="../media/image16.png"/><Relationship Id="rId7" Type="http://schemas.openxmlformats.org/officeDocument/2006/relationships/image" Target="../media/image18.png"/><Relationship Id="rId8" Type="http://schemas.openxmlformats.org/officeDocument/2006/relationships/image" Target="../media/image2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image" Target="../media/image8.png"/><Relationship Id="rId5" Type="http://schemas.openxmlformats.org/officeDocument/2006/relationships/image" Target="../media/image11.png"/><Relationship Id="rId6" Type="http://schemas.openxmlformats.org/officeDocument/2006/relationships/image" Target="../media/image1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Relationship Id="rId4" Type="http://schemas.openxmlformats.org/officeDocument/2006/relationships/image" Target="../media/image72.png"/><Relationship Id="rId5" Type="http://schemas.openxmlformats.org/officeDocument/2006/relationships/image" Target="../media/image24.png"/><Relationship Id="rId6" Type="http://schemas.openxmlformats.org/officeDocument/2006/relationships/image" Target="../media/image2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Relationship Id="rId4" Type="http://schemas.openxmlformats.org/officeDocument/2006/relationships/image" Target="../media/image23.png"/><Relationship Id="rId5" Type="http://schemas.openxmlformats.org/officeDocument/2006/relationships/image" Target="../media/image27.png"/><Relationship Id="rId6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CA" sz="4180"/>
              <a:t>Maîtrise en Sciences Géomatiques</a:t>
            </a:r>
            <a:endParaRPr sz="418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418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CA" sz="4180"/>
              <a:t>Portfolio</a:t>
            </a:r>
            <a:endParaRPr sz="4180"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303037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09/2016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06/2021</a:t>
            </a:r>
            <a:endParaRPr/>
          </a:p>
        </p:txBody>
      </p:sp>
      <p:sp>
        <p:nvSpPr>
          <p:cNvPr id="56" name="Google Shape;56;p13"/>
          <p:cNvSpPr txBox="1"/>
          <p:nvPr/>
        </p:nvSpPr>
        <p:spPr>
          <a:xfrm>
            <a:off x="6062775" y="3822975"/>
            <a:ext cx="1933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Vincent Le Falher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2"/>
          <p:cNvSpPr txBox="1"/>
          <p:nvPr>
            <p:ph type="title"/>
          </p:nvPr>
        </p:nvSpPr>
        <p:spPr>
          <a:xfrm>
            <a:off x="383125" y="198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CA" sz="2020"/>
              <a:t>Location Based Service</a:t>
            </a:r>
            <a:endParaRPr sz="2020"/>
          </a:p>
        </p:txBody>
      </p:sp>
      <p:pic>
        <p:nvPicPr>
          <p:cNvPr id="130" name="Google Shape;13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6850" y="1101338"/>
            <a:ext cx="6210300" cy="3743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2000" y="196975"/>
            <a:ext cx="3255610" cy="2797525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3"/>
          <p:cNvSpPr txBox="1"/>
          <p:nvPr>
            <p:ph type="title"/>
          </p:nvPr>
        </p:nvSpPr>
        <p:spPr>
          <a:xfrm>
            <a:off x="311700" y="196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CA" sz="2020"/>
              <a:t>Base de données à référence spatiale</a:t>
            </a:r>
            <a:endParaRPr sz="2020"/>
          </a:p>
        </p:txBody>
      </p:sp>
      <p:pic>
        <p:nvPicPr>
          <p:cNvPr id="137" name="Google Shape;137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6175" y="644425"/>
            <a:ext cx="4137501" cy="221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3180366"/>
            <a:ext cx="3721649" cy="18107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74050" y="3105500"/>
            <a:ext cx="4168739" cy="173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061334" y="2052900"/>
            <a:ext cx="1971489" cy="1860875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3"/>
          <p:cNvSpPr txBox="1"/>
          <p:nvPr/>
        </p:nvSpPr>
        <p:spPr>
          <a:xfrm>
            <a:off x="3115300" y="715000"/>
            <a:ext cx="1894500" cy="41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520">
                <a:solidFill>
                  <a:schemeClr val="dk1"/>
                </a:solidFill>
              </a:rPr>
              <a:t>S</a:t>
            </a:r>
            <a:r>
              <a:rPr lang="en-CA" sz="1520">
                <a:solidFill>
                  <a:schemeClr val="dk1"/>
                </a:solidFill>
              </a:rPr>
              <a:t>ituation d’urgence</a:t>
            </a:r>
            <a:endParaRPr sz="9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4"/>
          <p:cNvSpPr txBox="1"/>
          <p:nvPr>
            <p:ph type="title"/>
          </p:nvPr>
        </p:nvSpPr>
        <p:spPr>
          <a:xfrm>
            <a:off x="311700" y="226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9009"/>
              <a:buFont typeface="Arial"/>
              <a:buNone/>
            </a:pPr>
            <a:r>
              <a:rPr lang="en-CA" sz="2244"/>
              <a:t>Filière Éolienne au Québec et Développement Durable</a:t>
            </a:r>
            <a:endParaRPr sz="224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7" name="Google Shape;14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63475" y="922875"/>
            <a:ext cx="4808926" cy="3735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4975" y="798875"/>
            <a:ext cx="3768374" cy="17257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4975" y="2206949"/>
            <a:ext cx="3768375" cy="12876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4975" y="3336200"/>
            <a:ext cx="3768376" cy="15995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5"/>
          <p:cNvSpPr txBox="1"/>
          <p:nvPr>
            <p:ph type="title"/>
          </p:nvPr>
        </p:nvSpPr>
        <p:spPr>
          <a:xfrm>
            <a:off x="311700" y="182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CA" sz="2020"/>
              <a:t>Développement Durable (DD)</a:t>
            </a:r>
            <a:r>
              <a:rPr lang="en-CA" sz="2020"/>
              <a:t> - c</a:t>
            </a:r>
            <a:r>
              <a:rPr lang="en-CA" sz="2020"/>
              <a:t>haîne de </a:t>
            </a:r>
            <a:r>
              <a:rPr lang="en-CA" sz="2020"/>
              <a:t>b</a:t>
            </a:r>
            <a:r>
              <a:rPr lang="en-CA" sz="2020"/>
              <a:t>lock (block chain) et </a:t>
            </a:r>
            <a:r>
              <a:rPr lang="en-CA" sz="2020"/>
              <a:t>m</a:t>
            </a:r>
            <a:r>
              <a:rPr lang="en-CA" sz="2020"/>
              <a:t>onnaie </a:t>
            </a:r>
            <a:r>
              <a:rPr lang="en-CA" sz="2020"/>
              <a:t>v</a:t>
            </a:r>
            <a:r>
              <a:rPr lang="en-CA" sz="2020"/>
              <a:t>irtuelle (cryptocurrency)</a:t>
            </a:r>
            <a:endParaRPr sz="2020"/>
          </a:p>
        </p:txBody>
      </p:sp>
      <p:pic>
        <p:nvPicPr>
          <p:cNvPr id="156" name="Google Shape;15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125" y="1092288"/>
            <a:ext cx="2824300" cy="2160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65350" y="879288"/>
            <a:ext cx="2986550" cy="258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01400" y="671000"/>
            <a:ext cx="1866900" cy="2333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68099" y="620874"/>
            <a:ext cx="1126875" cy="101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190625" y="2442300"/>
            <a:ext cx="2663175" cy="242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853799" y="3590449"/>
            <a:ext cx="3055675" cy="1312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6"/>
          <p:cNvSpPr txBox="1"/>
          <p:nvPr>
            <p:ph type="title"/>
          </p:nvPr>
        </p:nvSpPr>
        <p:spPr>
          <a:xfrm>
            <a:off x="311700" y="12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CA" sz="2020"/>
              <a:t>Santé Publique - </a:t>
            </a:r>
            <a:r>
              <a:rPr lang="en-CA" sz="2020"/>
              <a:t>Potentiel Piétonnier de la Ville de Brossard</a:t>
            </a:r>
            <a:endParaRPr sz="2020"/>
          </a:p>
        </p:txBody>
      </p:sp>
      <p:pic>
        <p:nvPicPr>
          <p:cNvPr id="167" name="Google Shape;16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798850"/>
            <a:ext cx="5155475" cy="4020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31912" y="831725"/>
            <a:ext cx="3200400" cy="2295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7"/>
          <p:cNvSpPr txBox="1"/>
          <p:nvPr>
            <p:ph type="title"/>
          </p:nvPr>
        </p:nvSpPr>
        <p:spPr>
          <a:xfrm>
            <a:off x="311700" y="1576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CA" sz="2020"/>
              <a:t>Analyse et Interpolation Spatiale - Températures et Précipitations</a:t>
            </a:r>
            <a:endParaRPr sz="2020"/>
          </a:p>
        </p:txBody>
      </p:sp>
      <p:pic>
        <p:nvPicPr>
          <p:cNvPr id="174" name="Google Shape;17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050" y="667525"/>
            <a:ext cx="5706505" cy="262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30175" y="1016925"/>
            <a:ext cx="2571750" cy="17454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1951" y="3461950"/>
            <a:ext cx="2529850" cy="147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82980" y="3129168"/>
            <a:ext cx="3180945" cy="1745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8"/>
          <p:cNvSpPr txBox="1"/>
          <p:nvPr>
            <p:ph type="title"/>
          </p:nvPr>
        </p:nvSpPr>
        <p:spPr>
          <a:xfrm>
            <a:off x="311700" y="116700"/>
            <a:ext cx="4450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CA" sz="2020"/>
              <a:t>Télédétection Signatures spectrales</a:t>
            </a:r>
            <a:endParaRPr sz="2020"/>
          </a:p>
        </p:txBody>
      </p:sp>
      <p:pic>
        <p:nvPicPr>
          <p:cNvPr id="183" name="Google Shape;18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571750"/>
            <a:ext cx="6791100" cy="23773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70925" y="164175"/>
            <a:ext cx="3334127" cy="191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9125" y="550000"/>
            <a:ext cx="3469134" cy="181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06268" y="2238550"/>
            <a:ext cx="1716425" cy="107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223924" y="3474299"/>
            <a:ext cx="1681125" cy="1014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087051" y="608750"/>
            <a:ext cx="1355699" cy="181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512550" y="2031225"/>
            <a:ext cx="1221426" cy="915176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8"/>
          <p:cNvSpPr txBox="1"/>
          <p:nvPr>
            <p:ph type="title"/>
          </p:nvPr>
        </p:nvSpPr>
        <p:spPr>
          <a:xfrm>
            <a:off x="517188" y="2285400"/>
            <a:ext cx="2973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CA" sz="1720"/>
              <a:t>Observation de la Terre</a:t>
            </a:r>
            <a:endParaRPr sz="172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650" y="1107493"/>
            <a:ext cx="2384836" cy="1886575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9"/>
          <p:cNvSpPr txBox="1"/>
          <p:nvPr>
            <p:ph type="title"/>
          </p:nvPr>
        </p:nvSpPr>
        <p:spPr>
          <a:xfrm>
            <a:off x="311700" y="1163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CA" sz="2020"/>
              <a:t>Étude de l’évolution de l’humidité du sol agricole</a:t>
            </a:r>
            <a:endParaRPr sz="202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CA" sz="2020"/>
              <a:t>au Canada entre 1980 et 2019</a:t>
            </a:r>
            <a:endParaRPr sz="2020"/>
          </a:p>
        </p:txBody>
      </p:sp>
      <p:pic>
        <p:nvPicPr>
          <p:cNvPr id="197" name="Google Shape;197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8625" y="1053425"/>
            <a:ext cx="4876800" cy="377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79475" y="2994075"/>
            <a:ext cx="3810001" cy="18865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65150" y="615650"/>
            <a:ext cx="1552400" cy="117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145150" y="752050"/>
            <a:ext cx="1832025" cy="1634426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9"/>
          <p:cNvSpPr txBox="1"/>
          <p:nvPr/>
        </p:nvSpPr>
        <p:spPr>
          <a:xfrm>
            <a:off x="311700" y="752050"/>
            <a:ext cx="4384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Modélisation, Régression, Statistique Inférentielle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0"/>
          <p:cNvSpPr txBox="1"/>
          <p:nvPr>
            <p:ph type="title"/>
          </p:nvPr>
        </p:nvSpPr>
        <p:spPr>
          <a:xfrm>
            <a:off x="311700" y="2042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CA" sz="2020"/>
              <a:t>É</a:t>
            </a:r>
            <a:r>
              <a:rPr lang="en-CA" sz="2020"/>
              <a:t>tendue et Intensité du feu de Fort McMurray</a:t>
            </a:r>
            <a:endParaRPr sz="2020"/>
          </a:p>
        </p:txBody>
      </p:sp>
      <p:pic>
        <p:nvPicPr>
          <p:cNvPr id="207" name="Google Shape;20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800" y="819925"/>
            <a:ext cx="6124575" cy="291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29375" y="819925"/>
            <a:ext cx="2562225" cy="1734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29375" y="2656210"/>
            <a:ext cx="2562225" cy="17170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7800" y="3777519"/>
            <a:ext cx="2254375" cy="115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Google Shape;21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8851" y="479275"/>
            <a:ext cx="3879525" cy="188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31"/>
          <p:cNvSpPr txBox="1"/>
          <p:nvPr>
            <p:ph type="title"/>
          </p:nvPr>
        </p:nvSpPr>
        <p:spPr>
          <a:xfrm>
            <a:off x="311700" y="2626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CA" sz="2020"/>
              <a:t>S</a:t>
            </a:r>
            <a:r>
              <a:rPr lang="en-CA" sz="2020"/>
              <a:t>uivi de l’épaisseur de la glace du lac Memphrémagog pour la Sécurité Publique</a:t>
            </a:r>
            <a:endParaRPr sz="2020"/>
          </a:p>
        </p:txBody>
      </p:sp>
      <p:pic>
        <p:nvPicPr>
          <p:cNvPr id="217" name="Google Shape;217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8075" y="1082575"/>
            <a:ext cx="2936645" cy="382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20900" y="740500"/>
            <a:ext cx="1299450" cy="97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52150" y="835350"/>
            <a:ext cx="889875" cy="87628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52125" y="2368878"/>
            <a:ext cx="5336250" cy="26014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2997" y="152400"/>
            <a:ext cx="6569406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4"/>
          <p:cNvSpPr txBox="1"/>
          <p:nvPr/>
        </p:nvSpPr>
        <p:spPr>
          <a:xfrm>
            <a:off x="0" y="0"/>
            <a:ext cx="3000000" cy="8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020">
                <a:solidFill>
                  <a:schemeClr val="dk1"/>
                </a:solidFill>
              </a:rPr>
              <a:t>Production</a:t>
            </a:r>
            <a:endParaRPr sz="202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020">
                <a:solidFill>
                  <a:schemeClr val="dk1"/>
                </a:solidFill>
              </a:rPr>
              <a:t>de Carte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Google Shape;22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10651" y="160500"/>
            <a:ext cx="4948525" cy="2267175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32"/>
          <p:cNvSpPr txBox="1"/>
          <p:nvPr>
            <p:ph type="title"/>
          </p:nvPr>
        </p:nvSpPr>
        <p:spPr>
          <a:xfrm>
            <a:off x="263700" y="1605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49009"/>
              <a:buNone/>
            </a:pPr>
            <a:r>
              <a:rPr lang="en-CA" sz="2020"/>
              <a:t>Architecture Application Web</a:t>
            </a:r>
            <a:endParaRPr sz="202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49009"/>
              <a:buNone/>
            </a:pPr>
            <a:r>
              <a:rPr lang="en-CA" sz="2020"/>
              <a:t>et Mobile</a:t>
            </a:r>
            <a:endParaRPr sz="2020"/>
          </a:p>
        </p:txBody>
      </p:sp>
      <p:pic>
        <p:nvPicPr>
          <p:cNvPr id="227" name="Google Shape;227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2626" y="1101650"/>
            <a:ext cx="2184175" cy="3720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26200" y="1101650"/>
            <a:ext cx="1699504" cy="3720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93979" y="2616575"/>
            <a:ext cx="3828192" cy="241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3"/>
          <p:cNvSpPr txBox="1"/>
          <p:nvPr>
            <p:ph type="title"/>
          </p:nvPr>
        </p:nvSpPr>
        <p:spPr>
          <a:xfrm>
            <a:off x="311700" y="145900"/>
            <a:ext cx="8520600" cy="104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CA" sz="2020"/>
              <a:t>Essai de maîtrise</a:t>
            </a:r>
            <a:endParaRPr sz="202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CA" sz="2020"/>
              <a:t>Segmentation sémantique en temps réel à partir d’un nano-ordinateur</a:t>
            </a:r>
            <a:endParaRPr sz="202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CA" sz="2020"/>
              <a:t>Étude des performances et des limites</a:t>
            </a:r>
            <a:endParaRPr sz="2020"/>
          </a:p>
        </p:txBody>
      </p:sp>
      <p:pic>
        <p:nvPicPr>
          <p:cNvPr id="235" name="Google Shape;23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2563" y="1371875"/>
            <a:ext cx="4976525" cy="345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2737" y="3239325"/>
            <a:ext cx="6750625" cy="158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27213" y="2057475"/>
            <a:ext cx="4156151" cy="966675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33"/>
          <p:cNvSpPr txBox="1"/>
          <p:nvPr/>
        </p:nvSpPr>
        <p:spPr>
          <a:xfrm>
            <a:off x="2932900" y="1152750"/>
            <a:ext cx="5668800" cy="4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20">
                <a:solidFill>
                  <a:schemeClr val="dk1"/>
                </a:solidFill>
              </a:rPr>
              <a:t> Intelligence Artificielle (AI) - Réseau de neurones profond (CNN)</a:t>
            </a:r>
            <a:endParaRPr sz="8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4"/>
          <p:cNvSpPr txBox="1"/>
          <p:nvPr>
            <p:ph type="title"/>
          </p:nvPr>
        </p:nvSpPr>
        <p:spPr>
          <a:xfrm>
            <a:off x="311700" y="1605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CA" sz="2020"/>
              <a:t>Tableau synthèse (Prévention en Sécurité Civile)</a:t>
            </a:r>
            <a:endParaRPr sz="2020"/>
          </a:p>
        </p:txBody>
      </p:sp>
      <p:pic>
        <p:nvPicPr>
          <p:cNvPr id="244" name="Google Shape;24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33200"/>
            <a:ext cx="8797899" cy="4257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5"/>
          <p:cNvSpPr txBox="1"/>
          <p:nvPr>
            <p:ph type="title"/>
          </p:nvPr>
        </p:nvSpPr>
        <p:spPr>
          <a:xfrm>
            <a:off x="311700" y="2261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CA" sz="2020"/>
              <a:t>Preuve de concept - Inondation </a:t>
            </a:r>
            <a:endParaRPr sz="202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CA" sz="2020"/>
              <a:t>Service de la Perception Banque Nationale</a:t>
            </a:r>
            <a:endParaRPr sz="2020"/>
          </a:p>
        </p:txBody>
      </p:sp>
      <p:pic>
        <p:nvPicPr>
          <p:cNvPr id="250" name="Google Shape;25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5375" y="944800"/>
            <a:ext cx="5463823" cy="3863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0625" y="174650"/>
            <a:ext cx="6113250" cy="472280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5"/>
          <p:cNvSpPr txBox="1"/>
          <p:nvPr>
            <p:ph type="title"/>
          </p:nvPr>
        </p:nvSpPr>
        <p:spPr>
          <a:xfrm>
            <a:off x="240250" y="1275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49009"/>
              <a:buNone/>
            </a:pPr>
            <a:r>
              <a:rPr lang="en-CA" sz="2020"/>
              <a:t>Représentation</a:t>
            </a:r>
            <a:endParaRPr sz="202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49009"/>
              <a:buNone/>
            </a:pPr>
            <a:r>
              <a:rPr lang="en-CA" sz="2020"/>
              <a:t>Cartographique</a:t>
            </a:r>
            <a:endParaRPr sz="202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/>
          <p:nvPr>
            <p:ph type="title"/>
          </p:nvPr>
        </p:nvSpPr>
        <p:spPr>
          <a:xfrm>
            <a:off x="267925" y="1678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49009"/>
              <a:buNone/>
            </a:pPr>
            <a:r>
              <a:rPr lang="en-CA" sz="2020"/>
              <a:t>Sécurité Publique</a:t>
            </a:r>
            <a:endParaRPr sz="202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49009"/>
              <a:buNone/>
            </a:pPr>
            <a:r>
              <a:rPr lang="en-CA" sz="2020"/>
              <a:t>Mouvements de terrain</a:t>
            </a:r>
            <a:endParaRPr sz="2020"/>
          </a:p>
        </p:txBody>
      </p:sp>
      <p:pic>
        <p:nvPicPr>
          <p:cNvPr id="74" name="Google Shape;7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238" y="1097175"/>
            <a:ext cx="7497016" cy="382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19300" y="167800"/>
            <a:ext cx="4730100" cy="3640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89525" y="3597650"/>
            <a:ext cx="2259875" cy="132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/>
          <p:nvPr>
            <p:ph type="title"/>
          </p:nvPr>
        </p:nvSpPr>
        <p:spPr>
          <a:xfrm>
            <a:off x="181800" y="183100"/>
            <a:ext cx="4106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CA" sz="2020"/>
              <a:t>Revue</a:t>
            </a:r>
            <a:r>
              <a:rPr lang="en-CA" sz="2020"/>
              <a:t> de la littérature scientifique</a:t>
            </a:r>
            <a:endParaRPr sz="2020"/>
          </a:p>
        </p:txBody>
      </p:sp>
      <p:pic>
        <p:nvPicPr>
          <p:cNvPr id="82" name="Google Shape;8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03425"/>
            <a:ext cx="4038600" cy="859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9000" y="3197500"/>
            <a:ext cx="3911999" cy="158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14825" y="3515325"/>
            <a:ext cx="3911999" cy="132485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86175" y="134250"/>
            <a:ext cx="4265600" cy="152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2400" y="1774413"/>
            <a:ext cx="4265601" cy="1311403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697650" y="1229300"/>
            <a:ext cx="3817477" cy="158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190988" y="2460650"/>
            <a:ext cx="4487648" cy="1415575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7"/>
          <p:cNvSpPr txBox="1"/>
          <p:nvPr/>
        </p:nvSpPr>
        <p:spPr>
          <a:xfrm>
            <a:off x="8231200" y="4439975"/>
            <a:ext cx="769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etc...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"/>
          <p:cNvSpPr txBox="1"/>
          <p:nvPr>
            <p:ph type="title"/>
          </p:nvPr>
        </p:nvSpPr>
        <p:spPr>
          <a:xfrm>
            <a:off x="311700" y="1896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000"/>
              <a:t>Chargé de </a:t>
            </a:r>
            <a:r>
              <a:rPr lang="en-CA" sz="2000"/>
              <a:t>projet - Planification</a:t>
            </a:r>
            <a:endParaRPr sz="2000"/>
          </a:p>
        </p:txBody>
      </p:sp>
      <p:pic>
        <p:nvPicPr>
          <p:cNvPr id="95" name="Google Shape;9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963" y="1650574"/>
            <a:ext cx="8271074" cy="3091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67977" y="631050"/>
            <a:ext cx="2265200" cy="349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9"/>
          <p:cNvSpPr txBox="1"/>
          <p:nvPr>
            <p:ph type="title"/>
          </p:nvPr>
        </p:nvSpPr>
        <p:spPr>
          <a:xfrm>
            <a:off x="311700" y="1896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CA" sz="2020"/>
              <a:t>A</a:t>
            </a:r>
            <a:r>
              <a:rPr lang="en-CA" sz="2020"/>
              <a:t>ide à l’analyse de la population affectée</a:t>
            </a:r>
            <a:r>
              <a:rPr lang="en-CA" sz="2020"/>
              <a:t> </a:t>
            </a:r>
            <a:r>
              <a:rPr lang="en-CA" sz="2020"/>
              <a:t>par une catastrophe environnementale (nuage toxique)</a:t>
            </a:r>
            <a:endParaRPr sz="2020"/>
          </a:p>
        </p:txBody>
      </p:sp>
      <p:pic>
        <p:nvPicPr>
          <p:cNvPr id="102" name="Google Shape;10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97150" y="750275"/>
            <a:ext cx="2060800" cy="1909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017725"/>
            <a:ext cx="5859299" cy="223005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9"/>
          <p:cNvSpPr txBox="1"/>
          <p:nvPr/>
        </p:nvSpPr>
        <p:spPr>
          <a:xfrm>
            <a:off x="3098200" y="1178225"/>
            <a:ext cx="118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Modélisation</a:t>
            </a:r>
            <a:endParaRPr/>
          </a:p>
        </p:txBody>
      </p:sp>
      <p:pic>
        <p:nvPicPr>
          <p:cNvPr id="105" name="Google Shape;105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96720" y="2815720"/>
            <a:ext cx="3594275" cy="199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95275" y="3053675"/>
            <a:ext cx="3778620" cy="1994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0"/>
          <p:cNvSpPr txBox="1"/>
          <p:nvPr>
            <p:ph type="title"/>
          </p:nvPr>
        </p:nvSpPr>
        <p:spPr>
          <a:xfrm>
            <a:off x="311700" y="1896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49009"/>
              <a:buNone/>
            </a:pPr>
            <a:r>
              <a:rPr lang="en-CA" sz="2020"/>
              <a:t>Gestion urbaine - </a:t>
            </a:r>
            <a:r>
              <a:rPr lang="en-CA" sz="2020"/>
              <a:t>Potentiel P</a:t>
            </a:r>
            <a:r>
              <a:rPr lang="en-CA" sz="2020"/>
              <a:t>hotovoltaïque Arr. Mont-Bellevue (Sherbrooke)</a:t>
            </a:r>
            <a:endParaRPr sz="2020"/>
          </a:p>
        </p:txBody>
      </p:sp>
      <p:pic>
        <p:nvPicPr>
          <p:cNvPr id="112" name="Google Shape;11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4775" y="696550"/>
            <a:ext cx="5943600" cy="2495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2119400"/>
            <a:ext cx="4532675" cy="275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6900" y="594400"/>
            <a:ext cx="2725996" cy="160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51325" y="3275075"/>
            <a:ext cx="2463976" cy="164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/>
          <p:cNvSpPr txBox="1"/>
          <p:nvPr>
            <p:ph type="title"/>
          </p:nvPr>
        </p:nvSpPr>
        <p:spPr>
          <a:xfrm>
            <a:off x="311700" y="1678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CA" sz="2020"/>
              <a:t>Collecte de points GPS et cartographie des points</a:t>
            </a:r>
            <a:endParaRPr sz="2020"/>
          </a:p>
        </p:txBody>
      </p:sp>
      <p:pic>
        <p:nvPicPr>
          <p:cNvPr id="121" name="Google Shape;12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15625" y="1111775"/>
            <a:ext cx="3100650" cy="357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53150" y="825588"/>
            <a:ext cx="2271524" cy="235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08850" y="2808300"/>
            <a:ext cx="2237375" cy="198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3324" y="740500"/>
            <a:ext cx="3236750" cy="211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